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8" r:id="rId2"/>
    <p:sldId id="508" r:id="rId3"/>
    <p:sldId id="719" r:id="rId4"/>
    <p:sldId id="730" r:id="rId5"/>
    <p:sldId id="688" r:id="rId6"/>
    <p:sldId id="731" r:id="rId7"/>
    <p:sldId id="680" r:id="rId8"/>
    <p:sldId id="732" r:id="rId9"/>
    <p:sldId id="681" r:id="rId10"/>
    <p:sldId id="733" r:id="rId11"/>
    <p:sldId id="689" r:id="rId12"/>
    <p:sldId id="712" r:id="rId13"/>
    <p:sldId id="734" r:id="rId14"/>
    <p:sldId id="735" r:id="rId15"/>
    <p:sldId id="736" r:id="rId16"/>
    <p:sldId id="737" r:id="rId17"/>
    <p:sldId id="690" r:id="rId18"/>
    <p:sldId id="721" r:id="rId19"/>
    <p:sldId id="722" r:id="rId20"/>
    <p:sldId id="683" r:id="rId21"/>
    <p:sldId id="720" r:id="rId22"/>
    <p:sldId id="708" r:id="rId23"/>
    <p:sldId id="713" r:id="rId24"/>
    <p:sldId id="709" r:id="rId25"/>
    <p:sldId id="723" r:id="rId26"/>
    <p:sldId id="710" r:id="rId27"/>
    <p:sldId id="715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B6A63-C57E-444F-8109-126F42C73B01}" v="6" dt="2019-12-28T17:46:46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4762"/>
  </p:normalViewPr>
  <p:slideViewPr>
    <p:cSldViewPr snapToGrid="0" snapToObjects="1" showGuides="1">
      <p:cViewPr varScale="1">
        <p:scale>
          <a:sx n="107" d="100"/>
          <a:sy n="107" d="100"/>
        </p:scale>
        <p:origin x="272" y="176"/>
      </p:cViewPr>
      <p:guideLst>
        <p:guide orient="horz"/>
        <p:guide pos="203"/>
      </p:guideLst>
    </p:cSldViewPr>
  </p:slideViewPr>
  <p:outlineViewPr>
    <p:cViewPr>
      <p:scale>
        <a:sx n="33" d="100"/>
        <a:sy n="33" d="100"/>
      </p:scale>
      <p:origin x="0" y="-277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Torreira, Professor" userId="3b678212-2d1b-4f1d-a8fb-6db1ffc813b8" providerId="ADAL" clId="{614B6A63-C57E-444F-8109-126F42C73B01}"/>
    <pc:docChg chg="addSld modSld">
      <pc:chgData name="Francisco Torreira, Professor" userId="3b678212-2d1b-4f1d-a8fb-6db1ffc813b8" providerId="ADAL" clId="{614B6A63-C57E-444F-8109-126F42C73B01}" dt="2019-12-28T17:46:46.897" v="89" actId="207"/>
      <pc:docMkLst>
        <pc:docMk/>
      </pc:docMkLst>
      <pc:sldChg chg="modSp">
        <pc:chgData name="Francisco Torreira, Professor" userId="3b678212-2d1b-4f1d-a8fb-6db1ffc813b8" providerId="ADAL" clId="{614B6A63-C57E-444F-8109-126F42C73B01}" dt="2019-12-28T17:15:04.762" v="1" actId="20577"/>
        <pc:sldMkLst>
          <pc:docMk/>
          <pc:sldMk cId="2500817826" sldId="298"/>
        </pc:sldMkLst>
        <pc:spChg chg="mod">
          <ac:chgData name="Francisco Torreira, Professor" userId="3b678212-2d1b-4f1d-a8fb-6db1ffc813b8" providerId="ADAL" clId="{614B6A63-C57E-444F-8109-126F42C73B01}" dt="2019-12-28T17:15:04.762" v="1" actId="20577"/>
          <ac:spMkLst>
            <pc:docMk/>
            <pc:sldMk cId="2500817826" sldId="298"/>
            <ac:spMk id="3" creationId="{00000000-0000-0000-0000-000000000000}"/>
          </ac:spMkLst>
        </pc:spChg>
      </pc:sldChg>
      <pc:sldChg chg="modSp">
        <pc:chgData name="Francisco Torreira, Professor" userId="3b678212-2d1b-4f1d-a8fb-6db1ffc813b8" providerId="ADAL" clId="{614B6A63-C57E-444F-8109-126F42C73B01}" dt="2019-12-28T17:46:46.897" v="89" actId="207"/>
        <pc:sldMkLst>
          <pc:docMk/>
          <pc:sldMk cId="428730999" sldId="654"/>
        </pc:sldMkLst>
        <pc:spChg chg="mod">
          <ac:chgData name="Francisco Torreira, Professor" userId="3b678212-2d1b-4f1d-a8fb-6db1ffc813b8" providerId="ADAL" clId="{614B6A63-C57E-444F-8109-126F42C73B01}" dt="2019-12-28T17:46:46.897" v="89" actId="207"/>
          <ac:spMkLst>
            <pc:docMk/>
            <pc:sldMk cId="428730999" sldId="654"/>
            <ac:spMk id="3" creationId="{00000000-0000-0000-0000-000000000000}"/>
          </ac:spMkLst>
        </pc:spChg>
      </pc:sldChg>
      <pc:sldChg chg="modSp">
        <pc:chgData name="Francisco Torreira, Professor" userId="3b678212-2d1b-4f1d-a8fb-6db1ffc813b8" providerId="ADAL" clId="{614B6A63-C57E-444F-8109-126F42C73B01}" dt="2019-12-28T17:18:38.269" v="31" actId="20577"/>
        <pc:sldMkLst>
          <pc:docMk/>
          <pc:sldMk cId="2458763763" sldId="668"/>
        </pc:sldMkLst>
        <pc:spChg chg="mod">
          <ac:chgData name="Francisco Torreira, Professor" userId="3b678212-2d1b-4f1d-a8fb-6db1ffc813b8" providerId="ADAL" clId="{614B6A63-C57E-444F-8109-126F42C73B01}" dt="2019-12-28T17:18:38.269" v="31" actId="20577"/>
          <ac:spMkLst>
            <pc:docMk/>
            <pc:sldMk cId="2458763763" sldId="668"/>
            <ac:spMk id="7" creationId="{00000000-0000-0000-0000-000000000000}"/>
          </ac:spMkLst>
        </pc:spChg>
      </pc:sldChg>
      <pc:sldChg chg="modSp">
        <pc:chgData name="Francisco Torreira, Professor" userId="3b678212-2d1b-4f1d-a8fb-6db1ffc813b8" providerId="ADAL" clId="{614B6A63-C57E-444F-8109-126F42C73B01}" dt="2019-12-28T17:45:15.175" v="42" actId="20577"/>
        <pc:sldMkLst>
          <pc:docMk/>
          <pc:sldMk cId="4256038202" sldId="707"/>
        </pc:sldMkLst>
        <pc:spChg chg="mod">
          <ac:chgData name="Francisco Torreira, Professor" userId="3b678212-2d1b-4f1d-a8fb-6db1ffc813b8" providerId="ADAL" clId="{614B6A63-C57E-444F-8109-126F42C73B01}" dt="2019-12-28T17:45:15.175" v="42" actId="20577"/>
          <ac:spMkLst>
            <pc:docMk/>
            <pc:sldMk cId="4256038202" sldId="707"/>
            <ac:spMk id="6" creationId="{D7E75E14-FF46-0A42-98EE-C7F2BE7EAB90}"/>
          </ac:spMkLst>
        </pc:spChg>
      </pc:sldChg>
      <pc:sldChg chg="modSp add">
        <pc:chgData name="Francisco Torreira, Professor" userId="3b678212-2d1b-4f1d-a8fb-6db1ffc813b8" providerId="ADAL" clId="{614B6A63-C57E-444F-8109-126F42C73B01}" dt="2019-12-28T17:16:50.748" v="27" actId="20577"/>
        <pc:sldMkLst>
          <pc:docMk/>
          <pc:sldMk cId="532933117" sldId="713"/>
        </pc:sldMkLst>
        <pc:spChg chg="mod">
          <ac:chgData name="Francisco Torreira, Professor" userId="3b678212-2d1b-4f1d-a8fb-6db1ffc813b8" providerId="ADAL" clId="{614B6A63-C57E-444F-8109-126F42C73B01}" dt="2019-12-28T17:16:50.748" v="27" actId="20577"/>
          <ac:spMkLst>
            <pc:docMk/>
            <pc:sldMk cId="532933117" sldId="713"/>
            <ac:spMk id="2" creationId="{7A4AF316-A875-C54B-95C0-6BC7C3BA76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2B165-BC40-3B40-AAF3-5EA9E7C1A118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F8F85-A1BC-4A42-A18F-9B7686894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5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95B07-65F7-B941-A302-42144434065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18D6-78D6-234C-8613-E36AFA1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3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9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8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51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418D6-78D6-234C-8613-E36AFA1613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1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BFFC-90FF-C440-AEF9-F8BA036FE453}" type="datetime1">
              <a:rPr lang="en-CA" smtClean="0"/>
              <a:t>2021-01-27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2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A839-FD1B-5348-9218-274EB002FFFA}" type="datetime1">
              <a:rPr lang="en-CA" smtClean="0"/>
              <a:t>2021-01-27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1BA-538D-7E4E-8F03-177CE5D4872D}" type="datetime1">
              <a:rPr lang="en-CA" smtClean="0"/>
              <a:t>2021-01-27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9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8DCA-ABE9-0049-B746-FF64F22F357B}" type="datetime1">
              <a:rPr lang="en-CA" smtClean="0"/>
              <a:t>2021-01-27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3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64168-8807-A64C-BA6C-99D46611520B}" type="datetime1">
              <a:rPr lang="en-CA" smtClean="0"/>
              <a:t>2021-01-27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49D-CC6A-8542-A88B-FFB7D84D3636}" type="datetime1">
              <a:rPr lang="en-CA" smtClean="0"/>
              <a:t>2021-01-27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0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4D4D-36BD-CC4A-9D25-6DA18D2309B6}" type="datetime1">
              <a:rPr lang="en-CA" smtClean="0"/>
              <a:t>2021-01-27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2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A9A81-DB3B-AC44-914C-BCB934DE26EC}" type="datetime1">
              <a:rPr lang="en-CA" smtClean="0"/>
              <a:t>2021-01-27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9637-6AEA-A34D-898C-DA6E87F0D142}" type="datetime1">
              <a:rPr lang="en-CA" smtClean="0"/>
              <a:t>2021-01-27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954C-CE75-1543-932F-4AC200AFBACE}" type="datetime1">
              <a:rPr lang="en-CA" smtClean="0"/>
              <a:t>2021-01-27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A6857-E734-5345-824B-3A9A7CBF915B}" type="datetime1">
              <a:rPr lang="en-CA" smtClean="0"/>
              <a:t>2021-01-27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Ling 201: Phonology Slides: Part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7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65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288"/>
            <a:ext cx="10972800" cy="4678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85CD895F-7386-B140-A638-6C59184E21C4}" type="datetime1">
              <a:rPr lang="en-CA" smtClean="0"/>
              <a:t>2021-01-27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/>
              <a:t>Ling 201: Phonology Slides: Part 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A447D-9E37-5F4B-95C2-08DDCAA8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5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ssimilation_(phonology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5912" y="301236"/>
            <a:ext cx="7772400" cy="3007614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latin typeface="+mn-lt"/>
              </a:rPr>
              <a:t>Linguistics 201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988" y="3838458"/>
            <a:ext cx="8293739" cy="2842215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0000FF"/>
                </a:solidFill>
                <a:latin typeface="+mn-lt"/>
              </a:rPr>
              <a:t>Phonology 3</a:t>
            </a:r>
          </a:p>
          <a:p>
            <a:pPr algn="l"/>
            <a:endParaRPr lang="en-US" sz="350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sz="3500" dirty="0">
                <a:solidFill>
                  <a:schemeClr val="tx1"/>
                </a:solidFill>
                <a:latin typeface="+mn-lt"/>
              </a:rPr>
              <a:t>Francisco Torreira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18497" y="3606192"/>
            <a:ext cx="7203060" cy="5670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655665" y="4998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E067-F93A-1A4F-BBE3-36197079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274638"/>
            <a:ext cx="8564880" cy="96589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Phonological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BBFE-ADD3-4040-8907-0E0E9830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447288"/>
            <a:ext cx="8055735" cy="467887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Some general types: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Assimilation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two adjacent segments become 							more similar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Coalescence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two adj. segments merge into one</a:t>
            </a:r>
            <a:endParaRPr lang="en-US" sz="2600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Lenition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consonantal weakening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Fortition</a:t>
            </a:r>
            <a:r>
              <a:rPr lang="en-US" sz="2600" dirty="0">
                <a:latin typeface="+mn-lt"/>
              </a:rPr>
              <a:t> 			consonantal strengthening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Deletion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a segment is deleted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Epenthesis			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 segment is inserted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CC466-51C9-9740-92E8-E894C09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9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48ED-C18B-C648-8F6A-2915431A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4635-BC13-4940-A27C-0A84CCC7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Consonantal strengthening </a:t>
            </a:r>
            <a:r>
              <a:rPr lang="en-US" dirty="0"/>
              <a:t>(narrow to full constriction; lengthening; addition of phonetic features like aspiration)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Lenition, fortition, and stress in English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3000" dirty="0">
                <a:solidFill>
                  <a:srgbClr val="0070C0"/>
                </a:solidFill>
              </a:rPr>
              <a:t>Lenition</a:t>
            </a:r>
            <a:r>
              <a:rPr lang="en-US" sz="3000" dirty="0"/>
              <a:t>: </a:t>
            </a:r>
            <a:r>
              <a:rPr lang="en-US" sz="3000" dirty="0">
                <a:latin typeface="Charis SIL"/>
                <a:cs typeface="Charis SIL"/>
              </a:rPr>
              <a:t>/t/ and /d/ </a:t>
            </a:r>
            <a:r>
              <a:rPr lang="en-US" sz="3000" dirty="0"/>
              <a:t>→ </a:t>
            </a:r>
            <a:r>
              <a:rPr lang="en-US" sz="3000" dirty="0">
                <a:latin typeface="Charis SIL"/>
                <a:cs typeface="Charis SIL"/>
              </a:rPr>
              <a:t>[</a:t>
            </a:r>
            <a:r>
              <a:rPr lang="en-US" sz="3000" dirty="0" err="1">
                <a:latin typeface="Charis SIL"/>
                <a:cs typeface="Charis SIL"/>
              </a:rPr>
              <a:t>ɾ</a:t>
            </a:r>
            <a:r>
              <a:rPr lang="en-US" sz="3000" dirty="0">
                <a:latin typeface="Charis SIL"/>
                <a:cs typeface="Charis SIL"/>
              </a:rPr>
              <a:t>] word-medially AND beginning of unstressed syllable</a:t>
            </a:r>
          </a:p>
          <a:p>
            <a:r>
              <a:rPr lang="en-US" sz="3000" dirty="0">
                <a:solidFill>
                  <a:srgbClr val="0070C0"/>
                </a:solidFill>
                <a:latin typeface="Charis SIL"/>
                <a:cs typeface="Charis SIL"/>
              </a:rPr>
              <a:t>Fortition</a:t>
            </a:r>
            <a:r>
              <a:rPr lang="en-US" sz="3000" dirty="0">
                <a:latin typeface="Charis SIL"/>
                <a:cs typeface="Charis SIL"/>
              </a:rPr>
              <a:t>: /t/ </a:t>
            </a:r>
            <a:r>
              <a:rPr lang="en-US" sz="3000" dirty="0"/>
              <a:t>→ </a:t>
            </a:r>
            <a:r>
              <a:rPr lang="en-US" sz="3000" dirty="0">
                <a:latin typeface="Charis SIL"/>
                <a:cs typeface="Charis SIL"/>
              </a:rPr>
              <a:t>[</a:t>
            </a:r>
            <a:r>
              <a:rPr lang="en-US" sz="3000" dirty="0" err="1">
                <a:latin typeface="Charis SIL"/>
                <a:cs typeface="Charis SIL"/>
              </a:rPr>
              <a:t>t</a:t>
            </a:r>
            <a:r>
              <a:rPr lang="en-US" sz="3000" baseline="30000" dirty="0" err="1">
                <a:latin typeface="Charis SIL"/>
                <a:cs typeface="Charis SIL"/>
              </a:rPr>
              <a:t>h</a:t>
            </a:r>
            <a:r>
              <a:rPr lang="en-US" sz="3000" dirty="0">
                <a:latin typeface="Charis SIL"/>
                <a:cs typeface="Charis SIL"/>
              </a:rPr>
              <a:t>] at beginning of stressed syllables OR word-initially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618CE-B761-4D48-BE9B-F81E04CA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58E1A-9461-6C40-BA10-9C9013DD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272" y="3026774"/>
            <a:ext cx="5619456" cy="13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0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E067-F93A-1A4F-BBE3-36197079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274638"/>
            <a:ext cx="8564880" cy="96589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Phonological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BBFE-ADD3-4040-8907-0E0E9830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447288"/>
            <a:ext cx="8055735" cy="46788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latin typeface="+mn-lt"/>
              </a:rPr>
              <a:t>Phonemes may display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allophonic variation</a:t>
            </a:r>
          </a:p>
          <a:p>
            <a:r>
              <a:rPr lang="en-US" sz="2800" dirty="0">
                <a:latin typeface="+mn-lt"/>
              </a:rPr>
              <a:t>Some general types: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Assimilation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two adjacent segments become 							more similar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Coalescence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two adj. segments merge into one</a:t>
            </a:r>
            <a:endParaRPr lang="en-US" sz="2600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Lenition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consonantal weakening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Fortition</a:t>
            </a:r>
            <a:r>
              <a:rPr lang="en-US" sz="2600" dirty="0">
                <a:latin typeface="+mn-lt"/>
              </a:rPr>
              <a:t> 			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consonantal strengthening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Deletion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</a:t>
            </a:r>
            <a:r>
              <a:rPr lang="en-US" sz="2600" dirty="0">
                <a:latin typeface="+mn-lt"/>
              </a:rPr>
              <a:t>a segment is deleted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Epenthesis			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 segment is inserted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CC466-51C9-9740-92E8-E894C09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08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4D76-66F2-7F4B-B750-E12D5CDD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97" y="274638"/>
            <a:ext cx="7818243" cy="965894"/>
          </a:xfrm>
        </p:spPr>
        <p:txBody>
          <a:bodyPr/>
          <a:lstStyle/>
          <a:p>
            <a:r>
              <a:rPr lang="en-US" dirty="0">
                <a:latin typeface="+mn-lt"/>
              </a:rPr>
              <a:t>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D015-0650-3047-9BC8-F9D94B27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65" y="1338471"/>
            <a:ext cx="8188035" cy="48370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</a:rPr>
              <a:t>A segment is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deleted </a:t>
            </a:r>
            <a:r>
              <a:rPr lang="en-US" sz="2800" dirty="0">
                <a:latin typeface="+mn-lt"/>
              </a:rPr>
              <a:t>from the segmental string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800" dirty="0">
                <a:latin typeface="+mn-lt"/>
              </a:rPr>
              <a:t>Syllable-final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/s/-aspiration</a:t>
            </a:r>
            <a:r>
              <a:rPr lang="en-US" sz="2800" dirty="0">
                <a:latin typeface="+mn-lt"/>
              </a:rPr>
              <a:t> (case of lenition; loss of supraglottal constriction) and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deletion</a:t>
            </a:r>
            <a:r>
              <a:rPr lang="en-US" sz="2800" dirty="0">
                <a:latin typeface="+mn-lt"/>
              </a:rPr>
              <a:t> Andalusian Spanish:</a:t>
            </a:r>
          </a:p>
          <a:p>
            <a:pPr marL="0" indent="0">
              <a:buNone/>
            </a:pPr>
            <a:r>
              <a:rPr lang="en-US" sz="3000" dirty="0">
                <a:latin typeface="+mn-lt"/>
              </a:rPr>
              <a:t>	</a:t>
            </a:r>
            <a:r>
              <a:rPr lang="en-US" sz="2400" i="1" dirty="0">
                <a:latin typeface="+mn-lt"/>
              </a:rPr>
              <a:t>la</a:t>
            </a:r>
            <a:r>
              <a:rPr lang="en-US" sz="2400" i="1" dirty="0">
                <a:solidFill>
                  <a:srgbClr val="0070C0"/>
                </a:solidFill>
                <a:latin typeface="+mn-lt"/>
              </a:rPr>
              <a:t>s</a:t>
            </a:r>
            <a:r>
              <a:rPr lang="en-US" sz="2400" i="1" dirty="0">
                <a:latin typeface="+mn-lt"/>
              </a:rPr>
              <a:t> casa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US" sz="2400" dirty="0">
                <a:latin typeface="+mn-lt"/>
              </a:rPr>
              <a:t>		/la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kasa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s</a:t>
            </a:r>
            <a:r>
              <a:rPr lang="en-US" sz="2400" dirty="0">
                <a:latin typeface="+mn-lt"/>
              </a:rPr>
              <a:t>/		[</a:t>
            </a:r>
            <a:r>
              <a:rPr lang="en-US" sz="2400" dirty="0" err="1">
                <a:latin typeface="+mn-lt"/>
              </a:rPr>
              <a:t>la</a:t>
            </a:r>
            <a:r>
              <a:rPr lang="en-US" sz="2400" dirty="0" err="1">
                <a:solidFill>
                  <a:srgbClr val="0070C0"/>
                </a:solidFill>
                <a:latin typeface="+mn-lt"/>
              </a:rPr>
              <a:t>h</a:t>
            </a:r>
            <a:r>
              <a:rPr lang="en-US" sz="2400" dirty="0" err="1">
                <a:latin typeface="+mn-lt"/>
              </a:rPr>
              <a:t>kasa</a:t>
            </a:r>
            <a:r>
              <a:rPr lang="en-US" sz="2400" dirty="0">
                <a:latin typeface="+mn-lt"/>
              </a:rPr>
              <a:t>]		‘the houses’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</a:t>
            </a:r>
            <a:r>
              <a:rPr lang="en-US" sz="2400" i="1" dirty="0">
                <a:latin typeface="+mn-lt"/>
              </a:rPr>
              <a:t>lo</a:t>
            </a:r>
            <a:r>
              <a:rPr lang="en-US" sz="2400" i="1" dirty="0">
                <a:solidFill>
                  <a:srgbClr val="0070C0"/>
                </a:solidFill>
                <a:latin typeface="+mn-lt"/>
              </a:rPr>
              <a:t>s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otro</a:t>
            </a:r>
            <a:r>
              <a:rPr lang="en-US" sz="2400" i="1" dirty="0" err="1">
                <a:solidFill>
                  <a:srgbClr val="FF0000"/>
                </a:solidFill>
                <a:latin typeface="+mn-lt"/>
              </a:rPr>
              <a:t>s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		/lo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otro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s</a:t>
            </a:r>
            <a:r>
              <a:rPr lang="en-US" sz="2400" dirty="0">
                <a:latin typeface="+mn-lt"/>
              </a:rPr>
              <a:t>/		[</a:t>
            </a:r>
            <a:r>
              <a:rPr lang="en-US" sz="2400" dirty="0" err="1">
                <a:latin typeface="+mn-lt"/>
              </a:rPr>
              <a:t>lo</a:t>
            </a:r>
            <a:r>
              <a:rPr lang="en-US" sz="2400" dirty="0" err="1">
                <a:solidFill>
                  <a:srgbClr val="0070C0"/>
                </a:solidFill>
                <a:latin typeface="+mn-lt"/>
              </a:rPr>
              <a:t>h</a:t>
            </a:r>
            <a:r>
              <a:rPr lang="en-US" sz="2400" dirty="0" err="1">
                <a:latin typeface="+mn-lt"/>
              </a:rPr>
              <a:t>otro</a:t>
            </a:r>
            <a:r>
              <a:rPr lang="en-US" sz="2400" dirty="0">
                <a:latin typeface="+mn-lt"/>
              </a:rPr>
              <a:t>]		‘the others’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</a:t>
            </a:r>
            <a:r>
              <a:rPr lang="en-US" sz="2400" i="1" dirty="0">
                <a:latin typeface="+mn-lt"/>
              </a:rPr>
              <a:t>el </a:t>
            </a:r>
            <a:r>
              <a:rPr lang="en-US" sz="2400" i="1" dirty="0" err="1">
                <a:latin typeface="+mn-lt"/>
              </a:rPr>
              <a:t>vierne</a:t>
            </a:r>
            <a:r>
              <a:rPr lang="en-US" sz="2400" i="1" dirty="0" err="1">
                <a:solidFill>
                  <a:srgbClr val="FF0000"/>
                </a:solidFill>
                <a:latin typeface="+mn-lt"/>
              </a:rPr>
              <a:t>s</a:t>
            </a:r>
            <a:r>
              <a:rPr lang="en-US" sz="2400" dirty="0">
                <a:latin typeface="+mn-lt"/>
              </a:rPr>
              <a:t>		/el </a:t>
            </a:r>
            <a:r>
              <a:rPr lang="en-US" sz="2400" dirty="0" err="1">
                <a:latin typeface="+mn-lt"/>
              </a:rPr>
              <a:t>bjernes</a:t>
            </a:r>
            <a:r>
              <a:rPr lang="en-US" sz="2400" dirty="0">
                <a:latin typeface="+mn-lt"/>
              </a:rPr>
              <a:t>/	[el </a:t>
            </a:r>
            <a:r>
              <a:rPr lang="en-US" sz="2400" dirty="0" err="1">
                <a:latin typeface="+mn-lt"/>
              </a:rPr>
              <a:t>bjerne</a:t>
            </a:r>
            <a:r>
              <a:rPr lang="en-US" sz="2400" dirty="0">
                <a:latin typeface="+mn-lt"/>
              </a:rPr>
              <a:t>]		‘(the) Friday’</a:t>
            </a:r>
          </a:p>
          <a:p>
            <a:pPr marL="0" indent="0">
              <a:buNone/>
            </a:pPr>
            <a:endParaRPr lang="en-US" sz="3000" dirty="0">
              <a:latin typeface="+mn-lt"/>
            </a:endParaRPr>
          </a:p>
          <a:p>
            <a:r>
              <a:rPr lang="en-US" sz="2400" dirty="0">
                <a:latin typeface="+mn-lt"/>
              </a:rPr>
              <a:t>Aspiration: /s/ → </a:t>
            </a:r>
            <a:r>
              <a:rPr lang="en-US" sz="2400" dirty="0">
                <a:latin typeface="+mn-lt"/>
                <a:cs typeface="Charis SIL"/>
              </a:rPr>
              <a:t>[h] utterance-medially</a:t>
            </a:r>
          </a:p>
          <a:p>
            <a:r>
              <a:rPr lang="en-US" sz="2400" dirty="0">
                <a:latin typeface="+mn-lt"/>
              </a:rPr>
              <a:t>Deletion: /s/ → [</a:t>
            </a:r>
            <a:r>
              <a:rPr lang="en-US" sz="2400" dirty="0" err="1">
                <a:latin typeface="+mn-lt"/>
              </a:rPr>
              <a:t>Ø</a:t>
            </a:r>
            <a:r>
              <a:rPr lang="en-US" sz="2400" dirty="0">
                <a:latin typeface="+mn-lt"/>
              </a:rPr>
              <a:t>] (null sign) utterance-finally (before pause)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A39D-2C42-1141-94AE-7F4AB901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918" y="6356351"/>
            <a:ext cx="2131882" cy="365125"/>
          </a:xfrm>
        </p:spPr>
        <p:txBody>
          <a:bodyPr/>
          <a:lstStyle/>
          <a:p>
            <a:fld id="{F73A447D-9E37-5F4B-95C2-08DDCAA88D8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1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E067-F93A-1A4F-BBE3-36197079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274638"/>
            <a:ext cx="8564880" cy="96589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Phonological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BBFE-ADD3-4040-8907-0E0E9830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447288"/>
            <a:ext cx="8055735" cy="46788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latin typeface="+mn-lt"/>
              </a:rPr>
              <a:t>Phonemes may display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allophonic variation</a:t>
            </a:r>
          </a:p>
          <a:p>
            <a:r>
              <a:rPr lang="en-US" sz="2800" dirty="0">
                <a:latin typeface="+mn-lt"/>
              </a:rPr>
              <a:t>Some general types: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Assimilation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two adjacent segments become 							more similar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Coalescence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two adj. segments merge into one</a:t>
            </a:r>
            <a:endParaRPr lang="en-US" sz="2600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Lenition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consonantal weakening</a:t>
            </a:r>
          </a:p>
          <a:p>
            <a:pPr lvl="1">
              <a:buFontTx/>
              <a:buChar char="-"/>
            </a:pPr>
            <a:r>
              <a:rPr lang="en-US" sz="2600" i="1" dirty="0">
                <a:latin typeface="+mn-lt"/>
              </a:rPr>
              <a:t>Fortition</a:t>
            </a:r>
            <a:r>
              <a:rPr lang="en-US" sz="2600" dirty="0">
                <a:latin typeface="+mn-lt"/>
              </a:rPr>
              <a:t> 			consonantal strengthening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Deletion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a segment is deleted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Epenthesis</a:t>
            </a:r>
            <a:r>
              <a:rPr lang="en-US" sz="2600" i="1" dirty="0">
                <a:latin typeface="+mn-lt"/>
              </a:rPr>
              <a:t>			</a:t>
            </a:r>
            <a:r>
              <a:rPr lang="en-US" sz="2600" dirty="0">
                <a:latin typeface="+mn-lt"/>
              </a:rPr>
              <a:t>a segment is inserted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CC466-51C9-9740-92E8-E894C09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7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4496D-55F9-C743-A66E-F3A4DB8D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Epenthesis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9A480-4736-7F4E-9DDB-479A6CAC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2800" dirty="0"/>
              <a:t>Spanish speakers insert [e] before sC clusters</a:t>
            </a:r>
          </a:p>
          <a:p>
            <a:pPr lvl="1"/>
            <a:r>
              <a:rPr lang="en-NL" sz="2400" dirty="0"/>
              <a:t>C represents “consonant”</a:t>
            </a:r>
          </a:p>
          <a:p>
            <a:pPr>
              <a:spcAft>
                <a:spcPts val="1200"/>
              </a:spcAft>
            </a:pPr>
            <a:r>
              <a:rPr lang="en-NL" sz="2800" dirty="0"/>
              <a:t>Phenomenon observed in loanwords and inter-language phonology: </a:t>
            </a:r>
          </a:p>
          <a:p>
            <a:pPr marL="457200" lvl="1" indent="0">
              <a:buNone/>
            </a:pPr>
            <a:r>
              <a:rPr lang="en-NL" dirty="0"/>
              <a:t>      		</a:t>
            </a:r>
            <a:r>
              <a:rPr lang="en-NL" sz="2400" u="sng" dirty="0"/>
              <a:t>Origin</a:t>
            </a:r>
            <a:r>
              <a:rPr lang="en-NL" sz="2400" dirty="0"/>
              <a:t>					</a:t>
            </a:r>
            <a:r>
              <a:rPr lang="en-NL" sz="2400" u="sng" dirty="0"/>
              <a:t>Spanish</a:t>
            </a:r>
          </a:p>
          <a:p>
            <a:pPr marL="457200" lvl="1" indent="0">
              <a:buNone/>
            </a:pPr>
            <a:r>
              <a:rPr lang="en-NL" sz="2400" dirty="0"/>
              <a:t>    		</a:t>
            </a:r>
            <a:r>
              <a:rPr lang="en-NL" sz="2400" i="1" dirty="0"/>
              <a:t>schola</a:t>
            </a:r>
            <a:r>
              <a:rPr lang="en-NL" sz="2400" dirty="0"/>
              <a:t> (Latin)				/</a:t>
            </a:r>
            <a:r>
              <a:rPr lang="en-NL" sz="2400" dirty="0">
                <a:solidFill>
                  <a:srgbClr val="FF0000"/>
                </a:solidFill>
              </a:rPr>
              <a:t>e</a:t>
            </a:r>
            <a:r>
              <a:rPr lang="en-NL" sz="2400" dirty="0"/>
              <a:t>skwela/</a:t>
            </a:r>
          </a:p>
          <a:p>
            <a:pPr marL="457200" lvl="1" indent="0">
              <a:buNone/>
            </a:pPr>
            <a:r>
              <a:rPr lang="en-NL" sz="2400" dirty="0"/>
              <a:t>		</a:t>
            </a:r>
            <a:r>
              <a:rPr lang="en-NL" sz="2400" i="1" dirty="0"/>
              <a:t>sphera</a:t>
            </a:r>
            <a:r>
              <a:rPr lang="en-NL" sz="2400" dirty="0"/>
              <a:t> (Latin)				/</a:t>
            </a:r>
            <a:r>
              <a:rPr lang="en-NL" sz="2400" dirty="0">
                <a:solidFill>
                  <a:srgbClr val="FF0000"/>
                </a:solidFill>
              </a:rPr>
              <a:t>e</a:t>
            </a:r>
            <a:r>
              <a:rPr lang="en-NL" sz="2400" dirty="0"/>
              <a:t>sfera/</a:t>
            </a:r>
          </a:p>
          <a:p>
            <a:pPr marL="457200" lvl="1" indent="0">
              <a:buNone/>
            </a:pPr>
            <a:r>
              <a:rPr lang="en-NL" sz="2400" dirty="0"/>
              <a:t>		</a:t>
            </a:r>
            <a:r>
              <a:rPr lang="en-NL" sz="2400" i="1" dirty="0"/>
              <a:t>standard</a:t>
            </a:r>
            <a:r>
              <a:rPr lang="en-NL" sz="2400" dirty="0"/>
              <a:t> (English)			/</a:t>
            </a:r>
            <a:r>
              <a:rPr lang="en-NL" sz="2400" dirty="0">
                <a:solidFill>
                  <a:srgbClr val="FF0000"/>
                </a:solidFill>
              </a:rPr>
              <a:t>e</a:t>
            </a:r>
            <a:r>
              <a:rPr lang="en-NL" sz="2400" dirty="0"/>
              <a:t>standar/</a:t>
            </a:r>
          </a:p>
          <a:p>
            <a:pPr marL="457200" lvl="1" indent="0">
              <a:buNone/>
            </a:pPr>
            <a:r>
              <a:rPr lang="en-NL" sz="2400" dirty="0"/>
              <a:t>		</a:t>
            </a:r>
            <a:r>
              <a:rPr lang="en-NL" sz="2400" i="1" dirty="0"/>
              <a:t>Scott</a:t>
            </a:r>
            <a:r>
              <a:rPr lang="en-NL" sz="2400" dirty="0"/>
              <a:t> (English)				/</a:t>
            </a:r>
            <a:r>
              <a:rPr lang="en-NL" sz="2400" dirty="0">
                <a:solidFill>
                  <a:srgbClr val="FF0000"/>
                </a:solidFill>
              </a:rPr>
              <a:t>e</a:t>
            </a:r>
            <a:r>
              <a:rPr lang="en-NL" sz="2400" dirty="0"/>
              <a:t>skot/</a:t>
            </a:r>
          </a:p>
          <a:p>
            <a:pPr marL="457200" lvl="1" indent="0">
              <a:buNone/>
            </a:pPr>
            <a:r>
              <a:rPr lang="en-NL" dirty="0"/>
              <a:t>	</a:t>
            </a:r>
          </a:p>
          <a:p>
            <a:pPr marL="457200" lvl="1" indent="0">
              <a:buNone/>
            </a:pPr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0C703-9E6E-C244-9C00-896EDDAE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3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E067-F93A-1A4F-BBE3-36197079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274638"/>
            <a:ext cx="8564880" cy="96589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Phonological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BBFE-ADD3-4040-8907-0E0E9830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447288"/>
            <a:ext cx="8055735" cy="467887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Some general types: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Assimilation</a:t>
            </a:r>
            <a:r>
              <a:rPr lang="en-US" sz="2600" dirty="0">
                <a:latin typeface="+mn-lt"/>
              </a:rPr>
              <a:t> 		two adjacent segments become 							more similar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Coalescence</a:t>
            </a:r>
            <a:r>
              <a:rPr lang="en-US" sz="2600" dirty="0">
                <a:latin typeface="+mn-lt"/>
              </a:rPr>
              <a:t> 		two adj. segments merge into one</a:t>
            </a:r>
            <a:endParaRPr lang="en-US" sz="2600" i="1" dirty="0">
              <a:latin typeface="+mn-lt"/>
            </a:endParaRP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Lenition</a:t>
            </a:r>
            <a:r>
              <a:rPr lang="en-US" sz="2600" dirty="0">
                <a:latin typeface="+mn-lt"/>
              </a:rPr>
              <a:t> 			consonantal weakening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Fortition</a:t>
            </a:r>
            <a:r>
              <a:rPr lang="en-US" sz="2600" dirty="0">
                <a:latin typeface="+mn-lt"/>
              </a:rPr>
              <a:t> 			consonantal strengthening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Deletion</a:t>
            </a:r>
            <a:r>
              <a:rPr lang="en-US" sz="2600" dirty="0">
                <a:latin typeface="+mn-lt"/>
              </a:rPr>
              <a:t> 			a segment is deleted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accent1"/>
                </a:solidFill>
                <a:latin typeface="+mn-lt"/>
              </a:rPr>
              <a:t>Epenthesis</a:t>
            </a:r>
            <a:r>
              <a:rPr lang="en-US" sz="2600" dirty="0">
                <a:latin typeface="+mn-lt"/>
              </a:rPr>
              <a:t>			a segment is inserted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CC466-51C9-9740-92E8-E894C09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0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8B30-B61A-8045-A90D-FFD47AD8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The syllable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4D0F8-96D3-A847-A1BE-D82DEA395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Important phonological unit that groups consonants and vowels in particular structures</a:t>
            </a:r>
          </a:p>
          <a:p>
            <a:r>
              <a:rPr lang="en-US" sz="2800" dirty="0">
                <a:latin typeface="+mn-lt"/>
              </a:rPr>
              <a:t>Syllables form the basis for metrical structure in spoken language, poetry, and song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84332-C247-6A43-B4F8-4E81C010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B8AB7-79AA-AB48-870A-FB2C2766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88" y="3664301"/>
            <a:ext cx="2987423" cy="2332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F7015-352C-7F48-8656-5E4E35CBC75B}"/>
              </a:ext>
            </a:extLst>
          </p:cNvPr>
          <p:cNvSpPr txBox="1"/>
          <p:nvPr/>
        </p:nvSpPr>
        <p:spPr>
          <a:xfrm>
            <a:off x="7589711" y="3999447"/>
            <a:ext cx="11417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NL" dirty="0"/>
              <a:t> = weak</a:t>
            </a:r>
          </a:p>
          <a:p>
            <a:r>
              <a:rPr lang="en-US" dirty="0"/>
              <a:t>s</a:t>
            </a:r>
            <a:r>
              <a:rPr lang="en-NL" dirty="0"/>
              <a:t> =  strong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66867-157C-F84A-B963-85D58D7AE1C8}"/>
              </a:ext>
            </a:extLst>
          </p:cNvPr>
          <p:cNvSpPr txBox="1"/>
          <p:nvPr/>
        </p:nvSpPr>
        <p:spPr>
          <a:xfrm>
            <a:off x="3369303" y="5177757"/>
            <a:ext cx="89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Syllable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B364F-5C73-E04A-9538-54EF350FC1E8}"/>
              </a:ext>
            </a:extLst>
          </p:cNvPr>
          <p:cNvSpPr txBox="1"/>
          <p:nvPr/>
        </p:nvSpPr>
        <p:spPr>
          <a:xfrm>
            <a:off x="3369303" y="4461112"/>
            <a:ext cx="60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Foot</a:t>
            </a:r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4C4D48-D37C-5C4B-B23B-4D560317AC7E}"/>
              </a:ext>
            </a:extLst>
          </p:cNvPr>
          <p:cNvSpPr/>
          <p:nvPr/>
        </p:nvSpPr>
        <p:spPr>
          <a:xfrm>
            <a:off x="3339323" y="5088552"/>
            <a:ext cx="4063324" cy="45853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DC193-9ACA-C844-A41D-CBD792930E5E}"/>
              </a:ext>
            </a:extLst>
          </p:cNvPr>
          <p:cNvSpPr txBox="1"/>
          <p:nvPr/>
        </p:nvSpPr>
        <p:spPr>
          <a:xfrm>
            <a:off x="8287302" y="5627255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Ladd (2008)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ACF8F-95A4-A840-9BD8-B8C6D9E88903}"/>
              </a:ext>
            </a:extLst>
          </p:cNvPr>
          <p:cNvSpPr txBox="1"/>
          <p:nvPr/>
        </p:nvSpPr>
        <p:spPr>
          <a:xfrm>
            <a:off x="4271501" y="6030703"/>
            <a:ext cx="357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Metrical grid of the word </a:t>
            </a:r>
            <a:r>
              <a:rPr lang="en-NL" i="1" dirty="0"/>
              <a:t>baby sitter</a:t>
            </a:r>
          </a:p>
        </p:txBody>
      </p:sp>
    </p:spTree>
    <p:extLst>
      <p:ext uri="{BB962C8B-B14F-4D97-AF65-F5344CB8AC3E}">
        <p14:creationId xmlns:p14="http://schemas.microsoft.com/office/powerpoint/2010/main" val="1312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9E6076-A7B1-C448-A02F-6839F3CE4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287"/>
            <a:ext cx="10972800" cy="4909063"/>
          </a:xfrm>
        </p:spPr>
        <p:txBody>
          <a:bodyPr>
            <a:normAutofit/>
          </a:bodyPr>
          <a:lstStyle/>
          <a:p>
            <a:r>
              <a:rPr lang="en-NL" dirty="0">
                <a:latin typeface="+mn-lt"/>
              </a:rPr>
              <a:t>Tune-text alignment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77B76-2BB7-364D-BBC9-4531ADC9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+mn-lt"/>
              </a:rPr>
              <a:t>The syllable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9F93-264E-394B-B645-D9196C54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FF3D0-CBB0-C941-9538-6D9DF42BA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738" y="1344381"/>
            <a:ext cx="4634262" cy="1406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E4D9F-2FE9-3D4C-954C-02C4E299E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8" y="3019820"/>
            <a:ext cx="5161638" cy="1492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43CBF-B1E6-9A44-AA77-16EB8D6D9007}"/>
              </a:ext>
            </a:extLst>
          </p:cNvPr>
          <p:cNvSpPr txBox="1"/>
          <p:nvPr/>
        </p:nvSpPr>
        <p:spPr>
          <a:xfrm>
            <a:off x="5908956" y="3357803"/>
            <a:ext cx="72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or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5EC8A-C91B-5A40-BB57-DDBC023CE90C}"/>
              </a:ext>
            </a:extLst>
          </p:cNvPr>
          <p:cNvSpPr txBox="1"/>
          <p:nvPr/>
        </p:nvSpPr>
        <p:spPr>
          <a:xfrm>
            <a:off x="11000161" y="3425976"/>
            <a:ext cx="72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?</a:t>
            </a: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EBD938-412F-224D-8D45-C107100905E1}"/>
              </a:ext>
            </a:extLst>
          </p:cNvPr>
          <p:cNvSpPr/>
          <p:nvPr/>
        </p:nvSpPr>
        <p:spPr>
          <a:xfrm>
            <a:off x="8869422" y="1107791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Liberman &amp; Prince (1977)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CD689B-C58D-8945-B581-3F6CFD8D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93" y="3019821"/>
            <a:ext cx="4646028" cy="126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Green checkmark icon - Free green check mark icons">
            <a:extLst>
              <a:ext uri="{FF2B5EF4-FFF2-40B4-BE49-F238E27FC236}">
                <a16:creationId xmlns:a16="http://schemas.microsoft.com/office/drawing/2014/main" id="{EE1B5435-9F2D-8149-86B1-D9A3B769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037" y="3718026"/>
            <a:ext cx="1101483" cy="110148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9E6076-A7B1-C448-A02F-6839F3CE4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287"/>
            <a:ext cx="10972800" cy="4909063"/>
          </a:xfrm>
        </p:spPr>
        <p:txBody>
          <a:bodyPr>
            <a:normAutofit/>
          </a:bodyPr>
          <a:lstStyle/>
          <a:p>
            <a:r>
              <a:rPr lang="en-NL" dirty="0">
                <a:latin typeface="+mn-lt"/>
              </a:rPr>
              <a:t>Tune-text alignment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sz="2800" dirty="0">
                <a:latin typeface="+mn-lt"/>
              </a:rPr>
              <a:t>In poetry and song,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stressed syllables </a:t>
            </a:r>
            <a:r>
              <a:rPr lang="en-US" sz="2800" dirty="0">
                <a:latin typeface="+mn-lt"/>
              </a:rPr>
              <a:t>(e.g. </a:t>
            </a:r>
            <a:r>
              <a:rPr lang="en-US" sz="2800" dirty="0" err="1">
                <a:latin typeface="+mn-lt"/>
              </a:rPr>
              <a:t>dʒɑ</a:t>
            </a:r>
            <a:r>
              <a:rPr lang="en-US" sz="2800" dirty="0">
                <a:latin typeface="+mn-lt"/>
              </a:rPr>
              <a:t> and </a:t>
            </a:r>
            <a:r>
              <a:rPr lang="en-US" sz="2800" dirty="0" err="1">
                <a:latin typeface="+mn-lt"/>
              </a:rPr>
              <a:t>pæ</a:t>
            </a:r>
            <a:r>
              <a:rPr lang="en-US" sz="2800" dirty="0">
                <a:latin typeface="+mn-lt"/>
              </a:rPr>
              <a:t>) are typically aligned with strong metrical positions e.g.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downbeats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77B76-2BB7-364D-BBC9-4531ADC9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+mn-lt"/>
              </a:rPr>
              <a:t>The syllable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9F93-264E-394B-B645-D9196C54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FF3D0-CBB0-C941-9538-6D9DF42BA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738" y="1344381"/>
            <a:ext cx="4634262" cy="1406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E4D9F-2FE9-3D4C-954C-02C4E299E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08" y="3019820"/>
            <a:ext cx="5161638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F0334-D54C-024C-9E4C-FFE676AF7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593" y="3019821"/>
            <a:ext cx="4646028" cy="1262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43CBF-B1E6-9A44-AA77-16EB8D6D9007}"/>
              </a:ext>
            </a:extLst>
          </p:cNvPr>
          <p:cNvSpPr txBox="1"/>
          <p:nvPr/>
        </p:nvSpPr>
        <p:spPr>
          <a:xfrm>
            <a:off x="5908956" y="3357803"/>
            <a:ext cx="72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or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5EC8A-C91B-5A40-BB57-DDBC023CE90C}"/>
              </a:ext>
            </a:extLst>
          </p:cNvPr>
          <p:cNvSpPr txBox="1"/>
          <p:nvPr/>
        </p:nvSpPr>
        <p:spPr>
          <a:xfrm>
            <a:off x="11000161" y="3425976"/>
            <a:ext cx="72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?</a:t>
            </a:r>
            <a:endParaRPr lang="en-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8F24971-84C1-884F-8CEF-D5BC619E1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426" y="2856321"/>
            <a:ext cx="1121843" cy="14724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AF47A6-0A9D-6249-895F-6A500AD9F2CF}"/>
              </a:ext>
            </a:extLst>
          </p:cNvPr>
          <p:cNvSpPr/>
          <p:nvPr/>
        </p:nvSpPr>
        <p:spPr>
          <a:xfrm rot="16200000">
            <a:off x="6780930" y="3596621"/>
            <a:ext cx="1095966" cy="48224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70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C14896-DB1D-BC43-A664-2D7BC1E2D6E0}"/>
              </a:ext>
            </a:extLst>
          </p:cNvPr>
          <p:cNvSpPr/>
          <p:nvPr/>
        </p:nvSpPr>
        <p:spPr>
          <a:xfrm rot="16200000">
            <a:off x="8787113" y="3566497"/>
            <a:ext cx="1095966" cy="48224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1133A7-F5D6-604B-9B7E-7A351292DBB7}"/>
              </a:ext>
            </a:extLst>
          </p:cNvPr>
          <p:cNvSpPr/>
          <p:nvPr/>
        </p:nvSpPr>
        <p:spPr>
          <a:xfrm rot="16200000">
            <a:off x="5857698" y="1917340"/>
            <a:ext cx="1095966" cy="48224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70C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5EF5D-A148-5B4F-A6C8-7DE648FED712}"/>
              </a:ext>
            </a:extLst>
          </p:cNvPr>
          <p:cNvSpPr/>
          <p:nvPr/>
        </p:nvSpPr>
        <p:spPr>
          <a:xfrm rot="16200000">
            <a:off x="7948497" y="1917340"/>
            <a:ext cx="1095966" cy="48224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672" y="1447288"/>
            <a:ext cx="10167020" cy="5088587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Conference 2 this Friday with your TA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+mn-lt"/>
              </a:rPr>
              <a:t>Phonology problems: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+mn-lt"/>
              </a:rPr>
              <a:t>Phonemic analysis of Inuktitut,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Mokilese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, Gascon, and Hindi datasets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+mn-lt"/>
              </a:rPr>
              <a:t>Please attend a different section if you feel yours is too crowded</a:t>
            </a:r>
          </a:p>
          <a:p>
            <a:pPr lvl="2"/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Assignment 1 grades</a:t>
            </a:r>
          </a:p>
          <a:p>
            <a:pPr lvl="1"/>
            <a:r>
              <a:rPr lang="en-US" dirty="0"/>
              <a:t>You may notice slight changes in your Assignment 1 grade this week, as we may need to regrade some questions manually e.g.</a:t>
            </a:r>
            <a:endParaRPr lang="en-US" dirty="0">
              <a:latin typeface="+mn-lt"/>
            </a:endParaRPr>
          </a:p>
          <a:p>
            <a:pPr lvl="2"/>
            <a:r>
              <a:rPr lang="en-US" sz="2600" dirty="0">
                <a:latin typeface="+mn-lt"/>
              </a:rPr>
              <a:t>Question involving the vowel in </a:t>
            </a:r>
            <a:r>
              <a:rPr lang="en-US" sz="2600" i="1" dirty="0">
                <a:latin typeface="+mn-lt"/>
              </a:rPr>
              <a:t>bed: </a:t>
            </a:r>
            <a:r>
              <a:rPr lang="en-US" sz="2600" dirty="0">
                <a:latin typeface="+mn-lt"/>
              </a:rPr>
              <a:t>typo in answer key</a:t>
            </a:r>
          </a:p>
          <a:p>
            <a:pPr lvl="2"/>
            <a:r>
              <a:rPr lang="en-US" sz="2600" dirty="0">
                <a:latin typeface="+mn-lt"/>
              </a:rPr>
              <a:t>Question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7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4D76-66F2-7F4B-B750-E12D5CDD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97" y="274638"/>
            <a:ext cx="7818243" cy="965894"/>
          </a:xfrm>
        </p:spPr>
        <p:txBody>
          <a:bodyPr/>
          <a:lstStyle/>
          <a:p>
            <a:r>
              <a:rPr lang="en-US" dirty="0">
                <a:latin typeface="+mn-lt"/>
              </a:rPr>
              <a:t>The syllable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D015-0650-3047-9BC8-F9D94B27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69" y="1338471"/>
            <a:ext cx="10598046" cy="4837043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>
                <a:latin typeface="+mn-lt"/>
              </a:rPr>
              <a:t>Phonological processes are often sensitive to syllable structure</a:t>
            </a:r>
          </a:p>
          <a:p>
            <a:endParaRPr lang="en-US" sz="2800" dirty="0">
              <a:latin typeface="+mn-lt"/>
            </a:endParaRP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e.g. Allophonic variation of /t/ in English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800" dirty="0">
                <a:latin typeface="+mn-lt"/>
              </a:rPr>
              <a:t>	e.g. </a:t>
            </a:r>
            <a:r>
              <a:rPr lang="en-US" sz="2800" u="sng" dirty="0">
                <a:solidFill>
                  <a:srgbClr val="FF0000"/>
                </a:solidFill>
                <a:latin typeface="+mn-lt"/>
              </a:rPr>
              <a:t>Syllable-final</a:t>
            </a:r>
            <a:r>
              <a:rPr lang="en-US" sz="2800" dirty="0">
                <a:latin typeface="+mn-lt"/>
              </a:rPr>
              <a:t> /s/ aspiration and deletion Andalusian Spanish:</a:t>
            </a:r>
          </a:p>
          <a:p>
            <a:pPr marL="0" indent="0">
              <a:buNone/>
            </a:pPr>
            <a:r>
              <a:rPr lang="en-US" sz="3000" dirty="0">
                <a:latin typeface="+mn-lt"/>
              </a:rPr>
              <a:t>			</a:t>
            </a:r>
            <a:r>
              <a:rPr lang="en-US" sz="2400" i="1" dirty="0">
                <a:latin typeface="+mn-lt"/>
              </a:rPr>
              <a:t>las casas</a:t>
            </a:r>
            <a:r>
              <a:rPr lang="en-US" sz="2400" dirty="0">
                <a:latin typeface="+mn-lt"/>
              </a:rPr>
              <a:t>		/las </a:t>
            </a:r>
            <a:r>
              <a:rPr lang="en-US" sz="2400" dirty="0" err="1">
                <a:latin typeface="+mn-lt"/>
              </a:rPr>
              <a:t>kasas</a:t>
            </a:r>
            <a:r>
              <a:rPr lang="en-US" sz="2400" dirty="0">
                <a:latin typeface="+mn-lt"/>
              </a:rPr>
              <a:t>/		[</a:t>
            </a:r>
            <a:r>
              <a:rPr lang="en-US" sz="2400" dirty="0" err="1">
                <a:latin typeface="+mn-lt"/>
              </a:rPr>
              <a:t>lahkasa</a:t>
            </a:r>
            <a:r>
              <a:rPr lang="en-US" sz="2400" dirty="0">
                <a:latin typeface="+mn-lt"/>
              </a:rPr>
              <a:t>]		‘the houses’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		</a:t>
            </a:r>
            <a:r>
              <a:rPr lang="en-US" sz="2400" i="1" dirty="0">
                <a:latin typeface="+mn-lt"/>
              </a:rPr>
              <a:t>los </a:t>
            </a:r>
            <a:r>
              <a:rPr lang="en-US" sz="2400" i="1" dirty="0" err="1">
                <a:latin typeface="+mn-lt"/>
              </a:rPr>
              <a:t>otros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		/los </a:t>
            </a:r>
            <a:r>
              <a:rPr lang="en-US" sz="2400" dirty="0" err="1">
                <a:latin typeface="+mn-lt"/>
              </a:rPr>
              <a:t>otros</a:t>
            </a:r>
            <a:r>
              <a:rPr lang="en-US" sz="2400" dirty="0">
                <a:latin typeface="+mn-lt"/>
              </a:rPr>
              <a:t>/		[</a:t>
            </a:r>
            <a:r>
              <a:rPr lang="en-US" sz="2400" dirty="0" err="1">
                <a:latin typeface="+mn-lt"/>
              </a:rPr>
              <a:t>lohotro</a:t>
            </a:r>
            <a:r>
              <a:rPr lang="en-US" sz="2400" dirty="0">
                <a:latin typeface="+mn-lt"/>
              </a:rPr>
              <a:t>]		‘the others’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		</a:t>
            </a:r>
            <a:r>
              <a:rPr lang="en-US" sz="2400" i="1" dirty="0">
                <a:latin typeface="+mn-lt"/>
              </a:rPr>
              <a:t>el </a:t>
            </a:r>
            <a:r>
              <a:rPr lang="en-US" sz="2400" i="1" dirty="0" err="1">
                <a:latin typeface="+mn-lt"/>
              </a:rPr>
              <a:t>viernes</a:t>
            </a:r>
            <a:r>
              <a:rPr lang="en-US" sz="2400" dirty="0">
                <a:latin typeface="+mn-lt"/>
              </a:rPr>
              <a:t>		/el </a:t>
            </a:r>
            <a:r>
              <a:rPr lang="en-US" sz="2400" dirty="0" err="1">
                <a:latin typeface="+mn-lt"/>
              </a:rPr>
              <a:t>bjernes</a:t>
            </a:r>
            <a:r>
              <a:rPr lang="en-US" sz="2400" dirty="0">
                <a:latin typeface="+mn-lt"/>
              </a:rPr>
              <a:t>/		[el </a:t>
            </a:r>
            <a:r>
              <a:rPr lang="en-US" sz="2400" dirty="0" err="1">
                <a:latin typeface="+mn-lt"/>
              </a:rPr>
              <a:t>bjerne</a:t>
            </a:r>
            <a:r>
              <a:rPr lang="en-US" sz="2400" dirty="0">
                <a:latin typeface="+mn-lt"/>
              </a:rPr>
              <a:t>]		‘(the) Friday’</a:t>
            </a:r>
          </a:p>
          <a:p>
            <a:pPr marL="0" indent="0">
              <a:buNone/>
            </a:pPr>
            <a:endParaRPr lang="en-US" sz="3000" dirty="0">
              <a:latin typeface="+mn-lt"/>
            </a:endParaRPr>
          </a:p>
          <a:p>
            <a:pPr marL="0" indent="0">
              <a:buNone/>
            </a:pPr>
            <a:r>
              <a:rPr lang="en-US" sz="2800" dirty="0">
                <a:latin typeface="+mn-lt"/>
              </a:rPr>
              <a:t>			</a:t>
            </a:r>
            <a:r>
              <a:rPr lang="en-US" sz="2400" dirty="0">
                <a:latin typeface="+mn-lt"/>
              </a:rPr>
              <a:t>s-aspiration: /s/ → </a:t>
            </a:r>
            <a:r>
              <a:rPr lang="en-US" sz="2400" dirty="0">
                <a:latin typeface="+mn-lt"/>
                <a:cs typeface="Charis SIL"/>
              </a:rPr>
              <a:t>[h] utterance-medially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		s-deletion: /s/ → [</a:t>
            </a:r>
            <a:r>
              <a:rPr lang="en-US" sz="2400" dirty="0" err="1">
                <a:latin typeface="+mn-lt"/>
              </a:rPr>
              <a:t>Ø</a:t>
            </a:r>
            <a:r>
              <a:rPr lang="en-US" sz="2400" dirty="0">
                <a:latin typeface="+mn-lt"/>
              </a:rPr>
              <a:t>] utterance-finally (before a pause)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A39D-2C42-1141-94AE-7F4AB901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918" y="6356351"/>
            <a:ext cx="2131882" cy="365125"/>
          </a:xfrm>
        </p:spPr>
        <p:txBody>
          <a:bodyPr/>
          <a:lstStyle/>
          <a:p>
            <a:fld id="{F73A447D-9E37-5F4B-95C2-08DDCAA88D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97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30E9-B0D3-904D-8528-C05E5EBE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+mn-lt"/>
              </a:rPr>
              <a:t>The syllable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69BC0-0762-FB4B-BFD8-73B5D4A2C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Syllables typically consist of a vowel (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V</a:t>
            </a:r>
            <a:r>
              <a:rPr lang="en-US" sz="2800" dirty="0">
                <a:latin typeface="+mn-lt"/>
              </a:rPr>
              <a:t>) preceded and/or followed by a number of consonants (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C</a:t>
            </a:r>
            <a:r>
              <a:rPr lang="en-US" sz="2800" dirty="0">
                <a:latin typeface="+mn-lt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e.g. 		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ə</a:t>
            </a:r>
            <a:r>
              <a:rPr lang="en-US" dirty="0" err="1">
                <a:latin typeface="+mn-lt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t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ɑ</a:t>
            </a:r>
            <a:r>
              <a:rPr lang="en-US" dirty="0" err="1">
                <a:latin typeface="+mn-lt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m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ɪ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k</a:t>
            </a:r>
            <a:r>
              <a:rPr lang="en-US" dirty="0">
                <a:latin typeface="+mn-lt"/>
              </a:rPr>
              <a:t>			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j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ɛ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s</a:t>
            </a:r>
            <a:r>
              <a:rPr lang="en-US" dirty="0" err="1">
                <a:latin typeface="+mn-lt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t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ɚ</a:t>
            </a:r>
            <a:r>
              <a:rPr lang="en-US" dirty="0" err="1">
                <a:latin typeface="+mn-lt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d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ej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			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t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ə</a:t>
            </a:r>
            <a:r>
              <a:rPr lang="en-US" dirty="0" err="1">
                <a:latin typeface="+mn-lt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m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ɑ</a:t>
            </a:r>
            <a:r>
              <a:rPr lang="en-US" dirty="0" err="1">
                <a:latin typeface="+mn-lt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ɹ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ow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In each language, only certain syllable types (e.g. V, CV, CVC, CCVC) are possible, and specific sounds are possible only in certain syllabic positions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NL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C0502-C763-9A45-9C47-C7B361BF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5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0865-2010-2041-AAA0-083FD28C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Types of syllables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7AF2-445A-7040-9621-1FF8EF64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+mn-lt"/>
              </a:rPr>
              <a:t>Hawaaian</a:t>
            </a:r>
            <a:r>
              <a:rPr lang="en-US" sz="2800" dirty="0">
                <a:latin typeface="+mn-lt"/>
              </a:rPr>
              <a:t> follows a strict (C)V pattern: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					    </a:t>
            </a:r>
          </a:p>
          <a:p>
            <a:pPr marL="457200" lvl="1" indent="0">
              <a:buNone/>
            </a:pPr>
            <a:r>
              <a:rPr lang="en-US" sz="2400" i="1" dirty="0">
                <a:latin typeface="+mn-lt"/>
              </a:rPr>
              <a:t>					</a:t>
            </a:r>
            <a:r>
              <a:rPr lang="en-US" i="1" dirty="0">
                <a:latin typeface="+mn-lt"/>
              </a:rPr>
              <a:t>  aloha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					/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a</a:t>
            </a:r>
            <a:r>
              <a:rPr lang="en-US" dirty="0" err="1">
                <a:latin typeface="+mn-lt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l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o</a:t>
            </a:r>
            <a:r>
              <a:rPr lang="en-US" dirty="0" err="1">
                <a:latin typeface="+mn-lt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h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a</a:t>
            </a:r>
            <a:r>
              <a:rPr lang="en-US" dirty="0">
                <a:latin typeface="+mn-lt"/>
              </a:rPr>
              <a:t>/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					/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V</a:t>
            </a:r>
            <a:r>
              <a:rPr lang="en-US" dirty="0">
                <a:latin typeface="+mn-lt"/>
              </a:rPr>
              <a:t>.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V</a:t>
            </a:r>
            <a:r>
              <a:rPr lang="en-US" dirty="0">
                <a:latin typeface="+mn-lt"/>
              </a:rPr>
              <a:t>.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V</a:t>
            </a:r>
            <a:r>
              <a:rPr lang="en-US" dirty="0">
                <a:latin typeface="+mn-lt"/>
              </a:rPr>
              <a:t>/</a:t>
            </a:r>
          </a:p>
          <a:p>
            <a:pPr marL="457200" lvl="1" indent="0">
              <a:buNone/>
            </a:pPr>
            <a:endParaRPr lang="en-US" sz="2400" dirty="0">
              <a:latin typeface="+mn-lt"/>
            </a:endParaRPr>
          </a:p>
          <a:p>
            <a:r>
              <a:rPr lang="en-US" sz="2800" dirty="0">
                <a:latin typeface="+mn-lt"/>
              </a:rPr>
              <a:t>All </a:t>
            </a:r>
            <a:r>
              <a:rPr lang="en-US" sz="2800" dirty="0" err="1">
                <a:latin typeface="+mn-lt"/>
              </a:rPr>
              <a:t>Hawaaian</a:t>
            </a:r>
            <a:r>
              <a:rPr lang="en-US" sz="2800" dirty="0">
                <a:latin typeface="+mn-lt"/>
              </a:rPr>
              <a:t> words are composed of syllables containing either a vowel, or a consonant plus a vowel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BB1E9-71B9-6D4B-A1A2-470F2B59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8D513-4661-9648-A660-DA24B20386B1}"/>
              </a:ext>
            </a:extLst>
          </p:cNvPr>
          <p:cNvSpPr txBox="1"/>
          <p:nvPr/>
        </p:nvSpPr>
        <p:spPr>
          <a:xfrm>
            <a:off x="5771212" y="3285716"/>
            <a:ext cx="168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solidFill>
                  <a:srgbClr val="0070C0"/>
                </a:solidFill>
              </a:rPr>
              <a:t>C </a:t>
            </a:r>
            <a:r>
              <a:rPr lang="en-NL" sz="2000" dirty="0"/>
              <a:t>= Consonant</a:t>
            </a:r>
          </a:p>
          <a:p>
            <a:r>
              <a:rPr lang="en-NL" sz="2000" dirty="0">
                <a:solidFill>
                  <a:srgbClr val="FF0000"/>
                </a:solidFill>
              </a:rPr>
              <a:t>V</a:t>
            </a:r>
            <a:r>
              <a:rPr lang="en-NL" sz="2000" dirty="0"/>
              <a:t> = Vowel</a:t>
            </a:r>
          </a:p>
        </p:txBody>
      </p:sp>
    </p:spTree>
    <p:extLst>
      <p:ext uri="{BB962C8B-B14F-4D97-AF65-F5344CB8AC3E}">
        <p14:creationId xmlns:p14="http://schemas.microsoft.com/office/powerpoint/2010/main" val="142195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96B68-48B3-3841-8A22-97D01C08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A632E-2D16-234E-B556-9D83E427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68"/>
            <a:ext cx="12192000" cy="6035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1A1C0-E99B-3B48-8472-ADB6E777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78" y="5641976"/>
            <a:ext cx="4660900" cy="107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CBA89-23F2-D148-A655-EF2DD814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138"/>
            <a:ext cx="10972800" cy="965894"/>
          </a:xfrm>
        </p:spPr>
        <p:txBody>
          <a:bodyPr/>
          <a:lstStyle/>
          <a:p>
            <a:r>
              <a:rPr lang="en-US" dirty="0"/>
              <a:t>Syllable structure across the world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A219A-025A-FF4A-8195-AC0762488159}"/>
              </a:ext>
            </a:extLst>
          </p:cNvPr>
          <p:cNvSpPr txBox="1"/>
          <p:nvPr/>
        </p:nvSpPr>
        <p:spPr>
          <a:xfrm>
            <a:off x="7057762" y="3445878"/>
            <a:ext cx="1107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Hawaaian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27B2B-6183-8643-B5AA-DACEEC34DE68}"/>
              </a:ext>
            </a:extLst>
          </p:cNvPr>
          <p:cNvSpPr txBox="1"/>
          <p:nvPr/>
        </p:nvSpPr>
        <p:spPr>
          <a:xfrm>
            <a:off x="3129519" y="6405438"/>
            <a:ext cx="117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CCCVCCCC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3270C-B159-3344-95D5-D6C3BEC99C44}"/>
              </a:ext>
            </a:extLst>
          </p:cNvPr>
          <p:cNvSpPr/>
          <p:nvPr/>
        </p:nvSpPr>
        <p:spPr>
          <a:xfrm>
            <a:off x="3432947" y="566878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CV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7A7F13-F22D-9244-A44C-2A295849F2B3}"/>
              </a:ext>
            </a:extLst>
          </p:cNvPr>
          <p:cNvSpPr/>
          <p:nvPr/>
        </p:nvSpPr>
        <p:spPr>
          <a:xfrm>
            <a:off x="8328345" y="6405438"/>
            <a:ext cx="1831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https://wals.info/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7B3BB-51C7-4243-8CF8-D76B914289E4}"/>
              </a:ext>
            </a:extLst>
          </p:cNvPr>
          <p:cNvSpPr/>
          <p:nvPr/>
        </p:nvSpPr>
        <p:spPr>
          <a:xfrm>
            <a:off x="2555353" y="6040816"/>
            <a:ext cx="1960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CVC / CCV / CCVC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618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0865-2010-2041-AAA0-083FD28C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Types of syllables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7AF2-445A-7040-9621-1FF8EF64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Korean has a more complex (C)V(C) pattern: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					    </a:t>
            </a:r>
          </a:p>
          <a:p>
            <a:pPr marL="457200" lvl="1" indent="0">
              <a:buNone/>
            </a:pPr>
            <a:r>
              <a:rPr lang="en-US" i="1" dirty="0">
                <a:latin typeface="+mn-lt"/>
              </a:rPr>
              <a:t>					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BB1E9-71B9-6D4B-A1A2-470F2B59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05946-9B8F-2046-978B-71DE23E6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881" y="2598465"/>
            <a:ext cx="5470929" cy="21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21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96B68-48B3-3841-8A22-97D01C08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A632E-2D16-234E-B556-9D83E427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68"/>
            <a:ext cx="12192000" cy="6035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1A1C0-E99B-3B48-8472-ADB6E777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78" y="5641976"/>
            <a:ext cx="4660900" cy="107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CBA89-23F2-D148-A655-EF2DD814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138"/>
            <a:ext cx="10972800" cy="965894"/>
          </a:xfrm>
        </p:spPr>
        <p:txBody>
          <a:bodyPr/>
          <a:lstStyle/>
          <a:p>
            <a:r>
              <a:rPr lang="en-US" dirty="0"/>
              <a:t>Syllable structure across the world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A219A-025A-FF4A-8195-AC0762488159}"/>
              </a:ext>
            </a:extLst>
          </p:cNvPr>
          <p:cNvSpPr txBox="1"/>
          <p:nvPr/>
        </p:nvSpPr>
        <p:spPr>
          <a:xfrm>
            <a:off x="7057762" y="3445878"/>
            <a:ext cx="1107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Hawaaian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27B2B-6183-8643-B5AA-DACEEC34DE68}"/>
              </a:ext>
            </a:extLst>
          </p:cNvPr>
          <p:cNvSpPr txBox="1"/>
          <p:nvPr/>
        </p:nvSpPr>
        <p:spPr>
          <a:xfrm>
            <a:off x="3129519" y="6405438"/>
            <a:ext cx="117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CCCVCCCC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30E10-037F-084D-BB7D-1380FA1F69AB}"/>
              </a:ext>
            </a:extLst>
          </p:cNvPr>
          <p:cNvSpPr/>
          <p:nvPr/>
        </p:nvSpPr>
        <p:spPr>
          <a:xfrm>
            <a:off x="2555353" y="6040816"/>
            <a:ext cx="1960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CVC / CCV / CCVC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3270C-B159-3344-95D5-D6C3BEC99C44}"/>
              </a:ext>
            </a:extLst>
          </p:cNvPr>
          <p:cNvSpPr/>
          <p:nvPr/>
        </p:nvSpPr>
        <p:spPr>
          <a:xfrm>
            <a:off x="3432947" y="566878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CV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FEAB4-180E-9F4A-89CB-4C0DD5C75B86}"/>
              </a:ext>
            </a:extLst>
          </p:cNvPr>
          <p:cNvSpPr txBox="1"/>
          <p:nvPr/>
        </p:nvSpPr>
        <p:spPr>
          <a:xfrm>
            <a:off x="4454808" y="2756506"/>
            <a:ext cx="84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FF"/>
                </a:solidFill>
              </a:rPr>
              <a:t>Korean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60AD3-E3B9-7648-879B-2B118D343D4A}"/>
              </a:ext>
            </a:extLst>
          </p:cNvPr>
          <p:cNvSpPr txBox="1"/>
          <p:nvPr/>
        </p:nvSpPr>
        <p:spPr>
          <a:xfrm>
            <a:off x="-93218" y="2626704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0CC6A-E5C5-864D-9FDE-8AAF06BE5765}"/>
              </a:ext>
            </a:extLst>
          </p:cNvPr>
          <p:cNvSpPr/>
          <p:nvPr/>
        </p:nvSpPr>
        <p:spPr>
          <a:xfrm>
            <a:off x="8328345" y="6405438"/>
            <a:ext cx="1831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https://wals.info/</a:t>
            </a:r>
          </a:p>
        </p:txBody>
      </p:sp>
    </p:spTree>
    <p:extLst>
      <p:ext uri="{BB962C8B-B14F-4D97-AF65-F5344CB8AC3E}">
        <p14:creationId xmlns:p14="http://schemas.microsoft.com/office/powerpoint/2010/main" val="734642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0865-2010-2041-AAA0-083FD28C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Types of syllables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7AF2-445A-7040-9621-1FF8EF64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French allows for even more complex syllables: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					   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i="1" dirty="0">
                <a:latin typeface="+mn-lt"/>
              </a:rPr>
              <a:t>					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BB1E9-71B9-6D4B-A1A2-470F2B59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8D835-DA5B-9841-B397-E70B0B52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85" y="2377138"/>
            <a:ext cx="6895357" cy="27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57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96B68-48B3-3841-8A22-97D01C08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A632E-2D16-234E-B556-9D83E427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68"/>
            <a:ext cx="12192000" cy="6035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1A1C0-E99B-3B48-8472-ADB6E777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78" y="5641976"/>
            <a:ext cx="4660900" cy="107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CBA89-23F2-D148-A655-EF2DD814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138"/>
            <a:ext cx="10972800" cy="965894"/>
          </a:xfrm>
        </p:spPr>
        <p:txBody>
          <a:bodyPr/>
          <a:lstStyle/>
          <a:p>
            <a:r>
              <a:rPr lang="en-US" dirty="0"/>
              <a:t>Syllable structure across the world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A219A-025A-FF4A-8195-AC0762488159}"/>
              </a:ext>
            </a:extLst>
          </p:cNvPr>
          <p:cNvSpPr txBox="1"/>
          <p:nvPr/>
        </p:nvSpPr>
        <p:spPr>
          <a:xfrm>
            <a:off x="7057762" y="3445878"/>
            <a:ext cx="1107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Hawaaian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27B2B-6183-8643-B5AA-DACEEC34DE68}"/>
              </a:ext>
            </a:extLst>
          </p:cNvPr>
          <p:cNvSpPr txBox="1"/>
          <p:nvPr/>
        </p:nvSpPr>
        <p:spPr>
          <a:xfrm>
            <a:off x="3129519" y="6405438"/>
            <a:ext cx="117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CCCVCCCC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30E10-037F-084D-BB7D-1380FA1F69AB}"/>
              </a:ext>
            </a:extLst>
          </p:cNvPr>
          <p:cNvSpPr/>
          <p:nvPr/>
        </p:nvSpPr>
        <p:spPr>
          <a:xfrm>
            <a:off x="2555353" y="6040816"/>
            <a:ext cx="1960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CVC / CCV / CCVC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3270C-B159-3344-95D5-D6C3BEC99C44}"/>
              </a:ext>
            </a:extLst>
          </p:cNvPr>
          <p:cNvSpPr/>
          <p:nvPr/>
        </p:nvSpPr>
        <p:spPr>
          <a:xfrm>
            <a:off x="3432947" y="566878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CV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FEAB4-180E-9F4A-89CB-4C0DD5C75B86}"/>
              </a:ext>
            </a:extLst>
          </p:cNvPr>
          <p:cNvSpPr txBox="1"/>
          <p:nvPr/>
        </p:nvSpPr>
        <p:spPr>
          <a:xfrm>
            <a:off x="4454808" y="2756506"/>
            <a:ext cx="84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FF"/>
                </a:solidFill>
              </a:rPr>
              <a:t>Korean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60AD3-E3B9-7648-879B-2B118D343D4A}"/>
              </a:ext>
            </a:extLst>
          </p:cNvPr>
          <p:cNvSpPr txBox="1"/>
          <p:nvPr/>
        </p:nvSpPr>
        <p:spPr>
          <a:xfrm>
            <a:off x="-93218" y="2626704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French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0CC6A-E5C5-864D-9FDE-8AAF06BE5765}"/>
              </a:ext>
            </a:extLst>
          </p:cNvPr>
          <p:cNvSpPr/>
          <p:nvPr/>
        </p:nvSpPr>
        <p:spPr>
          <a:xfrm>
            <a:off x="8328345" y="6405438"/>
            <a:ext cx="1831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https://wals.info/</a:t>
            </a:r>
          </a:p>
        </p:txBody>
      </p:sp>
    </p:spTree>
    <p:extLst>
      <p:ext uri="{BB962C8B-B14F-4D97-AF65-F5344CB8AC3E}">
        <p14:creationId xmlns:p14="http://schemas.microsoft.com/office/powerpoint/2010/main" val="180110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6515-1BE9-2A43-8970-8647B9A0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+mn-lt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D2425-FC5C-F943-943D-B11052F7F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L">
                <a:latin typeface="+mn-lt"/>
              </a:rPr>
              <a:t>General </a:t>
            </a:r>
            <a:r>
              <a:rPr lang="en-NL" dirty="0">
                <a:latin typeface="+mn-lt"/>
              </a:rPr>
              <a:t>types of phonological processes</a:t>
            </a:r>
          </a:p>
          <a:p>
            <a:pPr lvl="1"/>
            <a:r>
              <a:rPr lang="en-CA" dirty="0">
                <a:latin typeface="+mn-lt"/>
              </a:rPr>
              <a:t>Assimilation, coalescence, lenition, fortition, deletion, epenthesis</a:t>
            </a:r>
          </a:p>
          <a:p>
            <a:pPr lvl="1">
              <a:buFontTx/>
              <a:buChar char="-"/>
            </a:pPr>
            <a:r>
              <a:rPr lang="en-CA" dirty="0">
                <a:latin typeface="+mn-lt"/>
              </a:rPr>
              <a:t>Not in Phonology supplementary reading</a:t>
            </a:r>
          </a:p>
          <a:p>
            <a:pPr lvl="2">
              <a:buFontTx/>
              <a:buChar char="-"/>
            </a:pPr>
            <a:r>
              <a:rPr lang="en-CA" dirty="0">
                <a:latin typeface="+mn-lt"/>
              </a:rPr>
              <a:t>Take notes; feel free to use online resources e.g. </a:t>
            </a:r>
            <a:r>
              <a:rPr lang="en-CA" dirty="0">
                <a:latin typeface="+mn-lt"/>
                <a:hlinkClick r:id="rId2"/>
              </a:rPr>
              <a:t>Assimilation article on Wikipedia</a:t>
            </a:r>
            <a:endParaRPr lang="en-NL" dirty="0">
              <a:latin typeface="+mn-lt"/>
            </a:endParaRPr>
          </a:p>
          <a:p>
            <a:endParaRPr lang="en-CA" dirty="0">
              <a:latin typeface="+mn-lt"/>
            </a:endParaRPr>
          </a:p>
          <a:p>
            <a:r>
              <a:rPr lang="en-NL">
                <a:latin typeface="+mn-lt"/>
              </a:rPr>
              <a:t>The </a:t>
            </a:r>
            <a:r>
              <a:rPr lang="en-NL" dirty="0">
                <a:latin typeface="+mn-lt"/>
              </a:rPr>
              <a:t>syllable</a:t>
            </a:r>
          </a:p>
          <a:p>
            <a:pPr lvl="1"/>
            <a:r>
              <a:rPr lang="en-NL" dirty="0">
                <a:latin typeface="+mn-lt"/>
              </a:rPr>
              <a:t>Definition</a:t>
            </a:r>
          </a:p>
          <a:p>
            <a:pPr lvl="1"/>
            <a:r>
              <a:rPr lang="en-NL" dirty="0">
                <a:latin typeface="+mn-lt"/>
              </a:rPr>
              <a:t>Types </a:t>
            </a:r>
            <a:r>
              <a:rPr lang="en-NL">
                <a:latin typeface="+mn-lt"/>
              </a:rPr>
              <a:t>of syllables</a:t>
            </a:r>
            <a:endParaRPr lang="en-CA" dirty="0">
              <a:latin typeface="+mn-lt"/>
            </a:endParaRPr>
          </a:p>
          <a:p>
            <a:pPr lvl="1"/>
            <a:r>
              <a:rPr lang="en-CA" dirty="0">
                <a:latin typeface="+mn-lt"/>
              </a:rPr>
              <a:t>Internal structure (</a:t>
            </a:r>
            <a:r>
              <a:rPr lang="en-CA" dirty="0" err="1">
                <a:latin typeface="+mn-lt"/>
              </a:rPr>
              <a:t>i</a:t>
            </a:r>
            <a:r>
              <a:rPr lang="en-CA" dirty="0">
                <a:latin typeface="+mn-lt"/>
              </a:rPr>
              <a:t>)</a:t>
            </a:r>
            <a:endParaRPr lang="en-NL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FC724-CD62-6E4F-B843-DCE6A151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8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E067-F93A-1A4F-BBE3-36197079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274638"/>
            <a:ext cx="8564880" cy="96589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Phonological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BBFE-ADD3-4040-8907-0E0E9830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447288"/>
            <a:ext cx="8055735" cy="46788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latin typeface="+mn-lt"/>
              </a:rPr>
              <a:t>Phonemes may display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allophonic variation</a:t>
            </a:r>
          </a:p>
          <a:p>
            <a:r>
              <a:rPr lang="en-US" sz="2800" dirty="0">
                <a:latin typeface="+mn-lt"/>
              </a:rPr>
              <a:t>Some general types: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Assimilation</a:t>
            </a:r>
            <a:r>
              <a:rPr lang="en-US" sz="2600" dirty="0">
                <a:latin typeface="+mn-lt"/>
              </a:rPr>
              <a:t> 		two adjacent segments become 							more similar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Coalescence</a:t>
            </a:r>
            <a:r>
              <a:rPr lang="en-US" sz="2600" dirty="0">
                <a:latin typeface="+mn-lt"/>
              </a:rPr>
              <a:t> 		two adj. segments merge into one</a:t>
            </a:r>
            <a:endParaRPr lang="en-US" sz="2600" i="1" dirty="0">
              <a:latin typeface="+mn-lt"/>
            </a:endParaRP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Lenition</a:t>
            </a:r>
            <a:r>
              <a:rPr lang="en-US" sz="2600" dirty="0">
                <a:latin typeface="+mn-lt"/>
              </a:rPr>
              <a:t> 			consonantal weakening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Fortition</a:t>
            </a:r>
            <a:r>
              <a:rPr lang="en-US" sz="2600" dirty="0">
                <a:latin typeface="+mn-lt"/>
              </a:rPr>
              <a:t> 			consonantal strengthening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Deletion</a:t>
            </a:r>
            <a:r>
              <a:rPr lang="en-US" sz="2600" dirty="0">
                <a:latin typeface="+mn-lt"/>
              </a:rPr>
              <a:t> 			a segment is deleted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accent1"/>
                </a:solidFill>
                <a:latin typeface="+mn-lt"/>
              </a:rPr>
              <a:t>Epenthesis</a:t>
            </a:r>
            <a:r>
              <a:rPr lang="en-US" sz="2600" dirty="0">
                <a:latin typeface="+mn-lt"/>
              </a:rPr>
              <a:t>			a segment is inserted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CC466-51C9-9740-92E8-E894C09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8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5246-1A56-E645-A37D-22B17D90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Assimilation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9817E-56BE-B64D-AD94-4EC0563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288"/>
            <a:ext cx="9601200" cy="490906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Nasal place assimilation In English: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sz="2400" dirty="0"/>
              <a:t>English d/t palatalization before /j/: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ED2D0-0466-824D-B083-BE653CED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4B1750-EB66-CD47-A1DC-2B6AAF88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4" y="4241418"/>
            <a:ext cx="7984435" cy="1507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3DD6DA-21C1-4645-A3D0-37003A33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4" y="1977187"/>
            <a:ext cx="4154557" cy="14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E067-F93A-1A4F-BBE3-36197079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274638"/>
            <a:ext cx="8564880" cy="96589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Phonological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BBFE-ADD3-4040-8907-0E0E9830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447288"/>
            <a:ext cx="8055735" cy="467887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Some general types: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Assimilation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two adjacent segments become 							more similar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Coalescence</a:t>
            </a:r>
            <a:r>
              <a:rPr lang="en-US" sz="2600" dirty="0">
                <a:latin typeface="+mn-lt"/>
              </a:rPr>
              <a:t> 		two adj. segments merge into one</a:t>
            </a:r>
            <a:endParaRPr lang="en-US" sz="2600" i="1" dirty="0">
              <a:latin typeface="+mn-lt"/>
            </a:endParaRP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Lenition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consonantal weakening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Fortition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consonantal strengthening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Deletion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a segment is deleted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Epenthesis			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 segment is inserted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CC466-51C9-9740-92E8-E894C09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6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7305-D60A-B04D-8434-C83EC267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Coalescence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8567F-9521-C643-91DB-82A9DDA09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69274"/>
            <a:ext cx="8229600" cy="10235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Two segments merge into one (fusion):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44A56-3117-4040-8FA7-0CB837D6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4659C-BABB-EA4C-9D5E-8A37A8EE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835534"/>
            <a:ext cx="8025319" cy="431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BF710-BAE9-9645-85BC-6CF721609087}"/>
              </a:ext>
            </a:extLst>
          </p:cNvPr>
          <p:cNvSpPr txBox="1"/>
          <p:nvPr/>
        </p:nvSpPr>
        <p:spPr>
          <a:xfrm>
            <a:off x="7804199" y="6210547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Zsiga</a:t>
            </a:r>
            <a:r>
              <a:rPr lang="en-US" dirty="0"/>
              <a:t> (2013:235)</a:t>
            </a:r>
          </a:p>
        </p:txBody>
      </p:sp>
    </p:spTree>
    <p:extLst>
      <p:ext uri="{BB962C8B-B14F-4D97-AF65-F5344CB8AC3E}">
        <p14:creationId xmlns:p14="http://schemas.microsoft.com/office/powerpoint/2010/main" val="163560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E067-F93A-1A4F-BBE3-36197079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274638"/>
            <a:ext cx="8564880" cy="96589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Phonological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BBFE-ADD3-4040-8907-0E0E9830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447288"/>
            <a:ext cx="8055735" cy="46788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latin typeface="+mn-lt"/>
              </a:rPr>
              <a:t>Phonemes may display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allophonic variation</a:t>
            </a:r>
          </a:p>
          <a:p>
            <a:r>
              <a:rPr lang="en-US" sz="2800" dirty="0">
                <a:latin typeface="+mn-lt"/>
              </a:rPr>
              <a:t>Some general types: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Assimilation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two adjacent segments become 							more similar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Coalescence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two adj. segments merge into one</a:t>
            </a:r>
            <a:endParaRPr lang="en-US" sz="2600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lvl="1">
              <a:buFontTx/>
              <a:buChar char="-"/>
            </a:pPr>
            <a:r>
              <a:rPr lang="en-US" sz="2600" i="1" dirty="0">
                <a:solidFill>
                  <a:srgbClr val="0070C0"/>
                </a:solidFill>
                <a:latin typeface="+mn-lt"/>
              </a:rPr>
              <a:t>Lenition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</a:t>
            </a:r>
            <a:r>
              <a:rPr lang="en-US" sz="2600" dirty="0">
                <a:latin typeface="+mn-lt"/>
              </a:rPr>
              <a:t>consonantal weakening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Fortition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consonantal strengthening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Deletion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			a segment is deleted</a:t>
            </a:r>
          </a:p>
          <a:p>
            <a:pPr lvl="1">
              <a:buFontTx/>
              <a:buChar char="-"/>
            </a:pPr>
            <a:r>
              <a:rPr lang="en-US" sz="2600" i="1" dirty="0">
                <a:solidFill>
                  <a:schemeClr val="bg1">
                    <a:lumMod val="65000"/>
                  </a:schemeClr>
                </a:solidFill>
              </a:rPr>
              <a:t>Epenthesis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			a segment is inserted</a:t>
            </a:r>
          </a:p>
          <a:p>
            <a:pPr lvl="1">
              <a:buFontTx/>
              <a:buChar char="-"/>
            </a:pPr>
            <a:endParaRPr lang="en-US" sz="26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CC466-51C9-9740-92E8-E894C09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90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48ED-C18B-C648-8F6A-2915431A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Lenition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4635-BC13-4940-A27C-0A84CCC7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0070C0"/>
                </a:solidFill>
                <a:latin typeface="+mn-lt"/>
              </a:rPr>
              <a:t>Consonantal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>
                <a:solidFill>
                  <a:srgbClr val="0070C0"/>
                </a:solidFill>
                <a:latin typeface="+mn-lt"/>
              </a:rPr>
              <a:t>weakening</a:t>
            </a:r>
            <a:r>
              <a:rPr lang="en-US" sz="3000" dirty="0">
                <a:latin typeface="+mn-lt"/>
              </a:rPr>
              <a:t>, usually affecting manner (e.g. from full to narrow / partial / shorter constriction)*:</a:t>
            </a:r>
          </a:p>
          <a:p>
            <a:endParaRPr lang="en-US" sz="3000" dirty="0">
              <a:latin typeface="+mn-lt"/>
            </a:endParaRPr>
          </a:p>
          <a:p>
            <a:r>
              <a:rPr lang="en-US" sz="3000" dirty="0">
                <a:latin typeface="+mn-lt"/>
              </a:rPr>
              <a:t>Voiceless stop Lenition in Florentine Italian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800" dirty="0">
                <a:latin typeface="+mn-lt"/>
              </a:rPr>
              <a:t>i.e. Voiceless stops (full constriction) become fricatives (narrow constriction) whenever they occur between vowels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618CE-B761-4D48-BE9B-F81E04CA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447D-9E37-5F4B-95C2-08DDCAA88D86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C7231-76B5-854B-BF3A-693792D5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21" y="3091256"/>
            <a:ext cx="5000757" cy="1865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9941C-54E7-D546-9824-AC89135EB1F9}"/>
              </a:ext>
            </a:extLst>
          </p:cNvPr>
          <p:cNvSpPr txBox="1"/>
          <p:nvPr/>
        </p:nvSpPr>
        <p:spPr>
          <a:xfrm>
            <a:off x="5912555" y="5954847"/>
            <a:ext cx="536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Or place e.g. loss of supraglottal constriction /s/ &gt; [h] in Andalusian Spanish (see examples in slide 13)</a:t>
            </a:r>
          </a:p>
        </p:txBody>
      </p:sp>
    </p:spTree>
    <p:extLst>
      <p:ext uri="{BB962C8B-B14F-4D97-AF65-F5344CB8AC3E}">
        <p14:creationId xmlns:p14="http://schemas.microsoft.com/office/powerpoint/2010/main" val="339974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7.5.3.2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20264</TotalTime>
  <Words>1479</Words>
  <Application>Microsoft Macintosh PowerPoint</Application>
  <PresentationFormat>Widescreen</PresentationFormat>
  <Paragraphs>254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Charis SIL</vt:lpstr>
      <vt:lpstr>Gill Sans</vt:lpstr>
      <vt:lpstr>Helvetica Neue</vt:lpstr>
      <vt:lpstr>Office Theme</vt:lpstr>
      <vt:lpstr>Linguistics 201</vt:lpstr>
      <vt:lpstr>Logistics</vt:lpstr>
      <vt:lpstr>Today</vt:lpstr>
      <vt:lpstr>Phonological processes</vt:lpstr>
      <vt:lpstr>Assimilation</vt:lpstr>
      <vt:lpstr>Phonological processes</vt:lpstr>
      <vt:lpstr>Coalescence</vt:lpstr>
      <vt:lpstr>Phonological processes</vt:lpstr>
      <vt:lpstr>Lenition</vt:lpstr>
      <vt:lpstr>Phonological processes</vt:lpstr>
      <vt:lpstr>Fortition</vt:lpstr>
      <vt:lpstr>Phonological processes</vt:lpstr>
      <vt:lpstr>Deletion</vt:lpstr>
      <vt:lpstr>Phonological processes</vt:lpstr>
      <vt:lpstr>Epenthesis</vt:lpstr>
      <vt:lpstr>Phonological processes</vt:lpstr>
      <vt:lpstr>The syllable</vt:lpstr>
      <vt:lpstr>The syllable</vt:lpstr>
      <vt:lpstr>The syllable</vt:lpstr>
      <vt:lpstr>The syllable</vt:lpstr>
      <vt:lpstr>The syllable</vt:lpstr>
      <vt:lpstr>Types of syllables patterns</vt:lpstr>
      <vt:lpstr>Syllable structure across the world</vt:lpstr>
      <vt:lpstr>Types of syllables patterns</vt:lpstr>
      <vt:lpstr>Syllable structure across the world</vt:lpstr>
      <vt:lpstr>Types of syllables patterns</vt:lpstr>
      <vt:lpstr>Syllable structure across the world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 201: Intro to Linguistics Phonetics: vowels</dc:title>
  <dc:subject/>
  <dc:creator>Morgan Sonderegger</dc:creator>
  <cp:keywords/>
  <dc:description/>
  <cp:lastModifiedBy>Francisco Torreira, Professor</cp:lastModifiedBy>
  <cp:revision>393</cp:revision>
  <cp:lastPrinted>2018-09-26T16:17:51Z</cp:lastPrinted>
  <dcterms:created xsi:type="dcterms:W3CDTF">2016-01-15T16:06:53Z</dcterms:created>
  <dcterms:modified xsi:type="dcterms:W3CDTF">2021-01-27T18:15:03Z</dcterms:modified>
  <cp:category/>
</cp:coreProperties>
</file>